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8803600" cy="395938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>
        <p:scale>
          <a:sx n="36" d="100"/>
          <a:sy n="36" d="100"/>
        </p:scale>
        <p:origin x="-560" y="-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0" y="6479828"/>
            <a:ext cx="24483060" cy="13784521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450" y="20795933"/>
            <a:ext cx="21602700" cy="9559343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80360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720" indent="0" algn="ctr">
              <a:buNone/>
              <a:defRPr sz="5040"/>
            </a:lvl5pPr>
            <a:lvl6pPr marL="7200900" indent="0" algn="ctr">
              <a:buNone/>
              <a:defRPr sz="5040"/>
            </a:lvl6pPr>
            <a:lvl7pPr marL="8641080" indent="0" algn="ctr">
              <a:buNone/>
              <a:defRPr sz="5040"/>
            </a:lvl7pPr>
            <a:lvl8pPr marL="10081260" indent="0" algn="ctr">
              <a:buNone/>
              <a:defRPr sz="5040"/>
            </a:lvl8pPr>
            <a:lvl9pPr marL="11521440" indent="0" algn="ctr">
              <a:buNone/>
              <a:defRPr sz="5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52FF-0079-47C3-85C5-A6CA97FAB93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5208-C251-45F9-865B-6BF2EA12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6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52FF-0079-47C3-85C5-A6CA97FAB93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5208-C251-45F9-865B-6BF2EA12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6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247" y="9870975"/>
            <a:ext cx="24843105" cy="16469934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247" y="26496721"/>
            <a:ext cx="24843105" cy="8661149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/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803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7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9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10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12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52FF-0079-47C3-85C5-A6CA97FAB93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5208-C251-45F9-865B-6BF2EA12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35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248" y="10540027"/>
            <a:ext cx="12241530" cy="251219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1823" y="10540027"/>
            <a:ext cx="12241530" cy="251219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52FF-0079-47C3-85C5-A6CA97FAB93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5208-C251-45F9-865B-6BF2EA12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43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999" y="2108014"/>
            <a:ext cx="24843105" cy="76529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4002" y="9705992"/>
            <a:ext cx="12185271" cy="4756757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720" indent="0">
              <a:buNone/>
              <a:defRPr sz="5040" b="1"/>
            </a:lvl5pPr>
            <a:lvl6pPr marL="7200900" indent="0">
              <a:buNone/>
              <a:defRPr sz="5040" b="1"/>
            </a:lvl6pPr>
            <a:lvl7pPr marL="8641080" indent="0">
              <a:buNone/>
              <a:defRPr sz="5040" b="1"/>
            </a:lvl7pPr>
            <a:lvl8pPr marL="10081260" indent="0">
              <a:buNone/>
              <a:defRPr sz="5040" b="1"/>
            </a:lvl8pPr>
            <a:lvl9pPr marL="11521440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4002" y="14462749"/>
            <a:ext cx="12185271" cy="212725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1824" y="9705992"/>
            <a:ext cx="12245282" cy="4756757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720" indent="0">
              <a:buNone/>
              <a:defRPr sz="5040" b="1"/>
            </a:lvl5pPr>
            <a:lvl6pPr marL="7200900" indent="0">
              <a:buNone/>
              <a:defRPr sz="5040" b="1"/>
            </a:lvl6pPr>
            <a:lvl7pPr marL="8641080" indent="0">
              <a:buNone/>
              <a:defRPr sz="5040" b="1"/>
            </a:lvl7pPr>
            <a:lvl8pPr marL="10081260" indent="0">
              <a:buNone/>
              <a:defRPr sz="5040" b="1"/>
            </a:lvl8pPr>
            <a:lvl9pPr marL="11521440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1824" y="14462749"/>
            <a:ext cx="12245282" cy="212725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52FF-0079-47C3-85C5-A6CA97FAB93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5208-C251-45F9-865B-6BF2EA12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0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52FF-0079-47C3-85C5-A6CA97FAB93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5208-C251-45F9-865B-6BF2EA12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0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52FF-0079-47C3-85C5-A6CA97FAB93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5208-C251-45F9-865B-6BF2EA12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9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999" y="2639589"/>
            <a:ext cx="9289911" cy="9238562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5281" y="5700788"/>
            <a:ext cx="14581823" cy="28137288"/>
          </a:xfrm>
        </p:spPr>
        <p:txBody>
          <a:bodyPr/>
          <a:lstStyle>
            <a:lvl1pPr>
              <a:defRPr sz="10080"/>
            </a:lvl1pPr>
            <a:lvl2pPr>
              <a:defRPr sz="8820"/>
            </a:lvl2pPr>
            <a:lvl3pPr>
              <a:defRPr sz="756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999" y="11878151"/>
            <a:ext cx="9289911" cy="22005745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20540" indent="0">
              <a:buNone/>
              <a:defRPr sz="3150"/>
            </a:lvl4pPr>
            <a:lvl5pPr marL="5760720" indent="0">
              <a:buNone/>
              <a:defRPr sz="3150"/>
            </a:lvl5pPr>
            <a:lvl6pPr marL="7200900" indent="0">
              <a:buNone/>
              <a:defRPr sz="3150"/>
            </a:lvl6pPr>
            <a:lvl7pPr marL="8641080" indent="0">
              <a:buNone/>
              <a:defRPr sz="3150"/>
            </a:lvl7pPr>
            <a:lvl8pPr marL="10081260" indent="0">
              <a:buNone/>
              <a:defRPr sz="3150"/>
            </a:lvl8pPr>
            <a:lvl9pPr marL="11521440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52FF-0079-47C3-85C5-A6CA97FAB93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5208-C251-45F9-865B-6BF2EA12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5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999" y="2639589"/>
            <a:ext cx="9289911" cy="9238562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5281" y="5700788"/>
            <a:ext cx="14581823" cy="28137288"/>
          </a:xfrm>
        </p:spPr>
        <p:txBody>
          <a:bodyPr anchor="t"/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80360" indent="0">
              <a:buNone/>
              <a:defRPr sz="7560"/>
            </a:lvl3pPr>
            <a:lvl4pPr marL="4320540" indent="0">
              <a:buNone/>
              <a:defRPr sz="6300"/>
            </a:lvl4pPr>
            <a:lvl5pPr marL="5760720" indent="0">
              <a:buNone/>
              <a:defRPr sz="6300"/>
            </a:lvl5pPr>
            <a:lvl6pPr marL="7200900" indent="0">
              <a:buNone/>
              <a:defRPr sz="6300"/>
            </a:lvl6pPr>
            <a:lvl7pPr marL="8641080" indent="0">
              <a:buNone/>
              <a:defRPr sz="6300"/>
            </a:lvl7pPr>
            <a:lvl8pPr marL="10081260" indent="0">
              <a:buNone/>
              <a:defRPr sz="6300"/>
            </a:lvl8pPr>
            <a:lvl9pPr marL="11521440" indent="0">
              <a:buNone/>
              <a:defRPr sz="63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999" y="11878151"/>
            <a:ext cx="9289911" cy="22005745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20540" indent="0">
              <a:buNone/>
              <a:defRPr sz="3150"/>
            </a:lvl4pPr>
            <a:lvl5pPr marL="5760720" indent="0">
              <a:buNone/>
              <a:defRPr sz="3150"/>
            </a:lvl5pPr>
            <a:lvl6pPr marL="7200900" indent="0">
              <a:buNone/>
              <a:defRPr sz="3150"/>
            </a:lvl6pPr>
            <a:lvl7pPr marL="8641080" indent="0">
              <a:buNone/>
              <a:defRPr sz="3150"/>
            </a:lvl7pPr>
            <a:lvl8pPr marL="10081260" indent="0">
              <a:buNone/>
              <a:defRPr sz="3150"/>
            </a:lvl8pPr>
            <a:lvl9pPr marL="11521440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52FF-0079-47C3-85C5-A6CA97FAB93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5208-C251-45F9-865B-6BF2EA12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4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52FF-0079-47C3-85C5-A6CA97FAB93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5208-C251-45F9-865B-6BF2EA12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5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2578" y="2108005"/>
            <a:ext cx="6210776" cy="3355394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249" y="2108005"/>
            <a:ext cx="18272284" cy="3355394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52FF-0079-47C3-85C5-A6CA97FAB93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5208-C251-45F9-865B-6BF2EA12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11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248" y="2108014"/>
            <a:ext cx="24843105" cy="76529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248" y="10540027"/>
            <a:ext cx="24843105" cy="25121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248" y="36697631"/>
            <a:ext cx="6480810" cy="21080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452FF-0079-47C3-85C5-A6CA97FAB93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1193" y="36697631"/>
            <a:ext cx="9721215" cy="21080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2543" y="36697631"/>
            <a:ext cx="6480810" cy="21080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95208-C251-45F9-865B-6BF2EA12A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4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80360" rtl="0" eaLnBrk="1" latinLnBrk="0" hangingPunct="1">
        <a:lnSpc>
          <a:spcPct val="90000"/>
        </a:lnSpc>
        <a:spcBef>
          <a:spcPct val="0"/>
        </a:spcBef>
        <a:buNone/>
        <a:defRPr sz="13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90" indent="-720090" algn="l" defTabSz="2880360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2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60045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648081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92099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117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135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153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803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72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90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410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812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144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abcde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C7EEF4-E0AC-2061-3B6D-B9C5008BD5CC}"/>
              </a:ext>
            </a:extLst>
          </p:cNvPr>
          <p:cNvSpPr txBox="1"/>
          <p:nvPr/>
        </p:nvSpPr>
        <p:spPr>
          <a:xfrm>
            <a:off x="3246120" y="1350201"/>
            <a:ext cx="23040703" cy="505632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0070C0"/>
                </a:solidFill>
              </a:rPr>
              <a:t>FABRICATION OF ANTIBACTERIAL LOKTA-BASED AGNP/HYDROXYAPATITE COMPOSITE SCAFFOLD (</a:t>
            </a:r>
            <a:r>
              <a:rPr lang="en-US" sz="6000" b="1" i="1" dirty="0">
                <a:solidFill>
                  <a:srgbClr val="0070C0"/>
                </a:solidFill>
                <a:latin typeface="Lora"/>
              </a:rPr>
              <a:t>70-90 Pts</a:t>
            </a:r>
            <a:r>
              <a:rPr lang="en-US" sz="7000" b="1" dirty="0">
                <a:solidFill>
                  <a:srgbClr val="0070C0"/>
                </a:solidFill>
              </a:rPr>
              <a:t>)</a:t>
            </a:r>
          </a:p>
          <a:p>
            <a:pPr algn="ctr"/>
            <a:r>
              <a:rPr lang="en-US" sz="3200" u="sng" kern="100" dirty="0">
                <a:ea typeface="Calibri" panose="020F0502020204030204" pitchFamily="34" charset="0"/>
                <a:cs typeface="Times New Roman" panose="02020603050405020304" pitchFamily="18" charset="0"/>
              </a:rPr>
              <a:t>Bishal Bhandari</a:t>
            </a:r>
            <a:r>
              <a:rPr lang="en-US" sz="3200" kern="1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3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, Alen Sherpa </a:t>
            </a:r>
            <a:r>
              <a:rPr lang="en-US" sz="3200" kern="1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3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Prasamsha</a:t>
            </a:r>
            <a:r>
              <a:rPr lang="en-US" sz="3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Panta</a:t>
            </a:r>
            <a:r>
              <a:rPr lang="en-US" sz="3200" kern="1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2,3</a:t>
            </a:r>
            <a:r>
              <a:rPr lang="en-US" sz="3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,  Elina Maharjan</a:t>
            </a:r>
            <a:r>
              <a:rPr lang="en-US" sz="3200" kern="1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,​ Surya Prasad Adhikari</a:t>
            </a:r>
            <a:r>
              <a:rPr lang="en-US" sz="3200" kern="1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32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and Rameshwar Adhikari</a:t>
            </a:r>
            <a:r>
              <a:rPr lang="en-US" sz="3200" kern="1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2,4 </a:t>
            </a:r>
            <a:r>
              <a:rPr lang="en-US" sz="3200" b="1" dirty="0">
                <a:solidFill>
                  <a:srgbClr val="0070C0"/>
                </a:solidFill>
              </a:rPr>
              <a:t>(Author </a:t>
            </a:r>
            <a:r>
              <a:rPr lang="en-US" sz="2400" b="1" i="1" dirty="0">
                <a:solidFill>
                  <a:srgbClr val="0070C0"/>
                </a:solidFill>
                <a:latin typeface="Lora"/>
              </a:rPr>
              <a:t>32 Pts</a:t>
            </a:r>
            <a:r>
              <a:rPr lang="en-US" sz="3200" b="1" dirty="0">
                <a:solidFill>
                  <a:srgbClr val="0070C0"/>
                </a:solidFill>
              </a:rPr>
              <a:t>)</a:t>
            </a:r>
            <a:endParaRPr lang="en-US" sz="3400" kern="100" baseline="30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000" i="1" baseline="30000" dirty="0"/>
              <a:t>1</a:t>
            </a:r>
            <a:r>
              <a:rPr lang="en-US" sz="3000" i="1" dirty="0"/>
              <a:t>National Institute of Engineering and Technology, </a:t>
            </a:r>
            <a:r>
              <a:rPr lang="en-US" sz="3000" i="1" dirty="0" err="1"/>
              <a:t>Purbanchal</a:t>
            </a:r>
            <a:r>
              <a:rPr lang="en-US" sz="3000" i="1" dirty="0"/>
              <a:t> University, Lalitpur, NEPAL </a:t>
            </a:r>
            <a:r>
              <a:rPr lang="en-US" sz="3000" b="1" dirty="0">
                <a:solidFill>
                  <a:srgbClr val="0070C0"/>
                </a:solidFill>
              </a:rPr>
              <a:t>(Affiliation </a:t>
            </a:r>
            <a:r>
              <a:rPr lang="en-US" sz="3000" b="1" i="1" dirty="0">
                <a:solidFill>
                  <a:srgbClr val="0070C0"/>
                </a:solidFill>
                <a:latin typeface="Lora"/>
              </a:rPr>
              <a:t>30 Pts, Italics</a:t>
            </a:r>
            <a:r>
              <a:rPr lang="en-US" sz="3000" b="1" dirty="0">
                <a:solidFill>
                  <a:srgbClr val="0070C0"/>
                </a:solidFill>
              </a:rPr>
              <a:t>)</a:t>
            </a:r>
            <a:endParaRPr lang="en-US" sz="3000" i="1" dirty="0"/>
          </a:p>
          <a:p>
            <a:pPr algn="ctr"/>
            <a:r>
              <a:rPr lang="en-US" sz="3000" i="1" baseline="30000" dirty="0"/>
              <a:t>2</a:t>
            </a:r>
            <a:r>
              <a:rPr lang="en-US" sz="3000" i="1" dirty="0"/>
              <a:t>Nepal Science Foundation Trust, Kathmandu, NEPAL</a:t>
            </a:r>
            <a:endParaRPr lang="en-US" sz="3000" dirty="0"/>
          </a:p>
          <a:p>
            <a:pPr algn="ctr"/>
            <a:r>
              <a:rPr lang="en-US" sz="3000" i="1" baseline="30000" dirty="0"/>
              <a:t>3 </a:t>
            </a:r>
            <a:r>
              <a:rPr lang="en-US" sz="3000" i="1" dirty="0"/>
              <a:t>Nepal Polymer Institute, Kathmandu, NEPAL</a:t>
            </a:r>
          </a:p>
          <a:p>
            <a:pPr algn="ctr"/>
            <a:r>
              <a:rPr lang="en-US" sz="3000" i="1" kern="1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30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Central Department of Chemistry, Tribhuvan University, Kathmandu, </a:t>
            </a:r>
            <a:r>
              <a:rPr lang="en-US" sz="3000" i="1" dirty="0"/>
              <a:t>NEPAL</a:t>
            </a:r>
            <a:endParaRPr lang="en-US" sz="3000" i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800" i="1" u="sng" kern="100" dirty="0">
                <a:ea typeface="Calibri" panose="020F0502020204030204" pitchFamily="34" charset="0"/>
                <a:cs typeface="Times New Roman" panose="02020603050405020304" pitchFamily="18" charset="0"/>
              </a:rPr>
              <a:t>Presenting author email: </a:t>
            </a:r>
            <a:r>
              <a:rPr lang="en-US" sz="2800" i="1" u="sng" kern="100" dirty="0"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abcde@gmail.com</a:t>
            </a:r>
            <a:r>
              <a:rPr lang="en-US" sz="2800" i="1" u="sng" kern="100" dirty="0">
                <a:ea typeface="Calibri" panose="020F0502020204030204" pitchFamily="34" charset="0"/>
                <a:cs typeface="Times New Roman" panose="02020603050405020304" pitchFamily="18" charset="0"/>
              </a:rPr>
              <a:t> (Underline presenting author) </a:t>
            </a:r>
            <a:r>
              <a:rPr lang="en-US" sz="2800" b="1" i="1" dirty="0">
                <a:solidFill>
                  <a:srgbClr val="0070C0"/>
                </a:solidFill>
              </a:rPr>
              <a:t>(28</a:t>
            </a:r>
            <a:r>
              <a:rPr lang="en-US" sz="2800" b="1" i="1" dirty="0">
                <a:solidFill>
                  <a:srgbClr val="0070C0"/>
                </a:solidFill>
                <a:latin typeface="Lora"/>
              </a:rPr>
              <a:t> Pts</a:t>
            </a:r>
            <a:r>
              <a:rPr lang="en-US" sz="2800" b="1" i="1" dirty="0">
                <a:solidFill>
                  <a:srgbClr val="0070C0"/>
                </a:solidFill>
              </a:rPr>
              <a:t>)</a:t>
            </a:r>
            <a:endParaRPr lang="en-US" sz="28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AAF3B4-93EB-1452-3660-857B17EB98F0}"/>
              </a:ext>
            </a:extLst>
          </p:cNvPr>
          <p:cNvSpPr txBox="1"/>
          <p:nvPr/>
        </p:nvSpPr>
        <p:spPr>
          <a:xfrm>
            <a:off x="129541" y="114319"/>
            <a:ext cx="2880359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38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800" b="1" baseline="30000" dirty="0">
                <a:solidFill>
                  <a:srgbClr val="113473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sz="3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Conference </a:t>
            </a:r>
            <a:r>
              <a:rPr lang="en-US" sz="38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KATHMANDU SYMPOSIA ON ADVANCED MATERIALS </a:t>
            </a:r>
            <a:r>
              <a:rPr lang="en-US" sz="3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</a:t>
            </a:r>
            <a:r>
              <a:rPr lang="en-US" sz="3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SAM-2026 </a:t>
            </a:r>
            <a:r>
              <a:rPr lang="en-US" sz="3800" b="1" dirty="0"/>
              <a:t>[NANO/</a:t>
            </a:r>
            <a:r>
              <a:rPr lang="en-US" sz="3800" b="1" dirty="0">
                <a:solidFill>
                  <a:srgbClr val="92D050"/>
                </a:solidFill>
              </a:rPr>
              <a:t>BIO</a:t>
            </a:r>
            <a:r>
              <a:rPr lang="en-US" sz="3800" b="1" dirty="0"/>
              <a:t>]</a:t>
            </a:r>
          </a:p>
          <a:p>
            <a:pPr algn="ctr"/>
            <a:r>
              <a:rPr lang="en-US" sz="3800" b="1" dirty="0"/>
              <a:t>Oct 28-31, 2026, NIET, Lalitpur, NEPAL</a:t>
            </a:r>
            <a:endParaRPr lang="en-US" sz="3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BD9F3D-8A2A-FE3A-23B9-462A5ABC31E1}"/>
              </a:ext>
            </a:extLst>
          </p:cNvPr>
          <p:cNvSpPr txBox="1"/>
          <p:nvPr/>
        </p:nvSpPr>
        <p:spPr>
          <a:xfrm>
            <a:off x="228601" y="6772983"/>
            <a:ext cx="14989175" cy="164044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/>
              <a:t>INTRODUCTION (36 pts)</a:t>
            </a:r>
          </a:p>
          <a:p>
            <a:r>
              <a:rPr lang="en-US" sz="4000" b="1" dirty="0"/>
              <a:t>Size of poster : 80 cm (Breadth) X 110 cm (height</a:t>
            </a:r>
            <a:r>
              <a:rPr lang="en-US" sz="4000" b="1"/>
              <a:t>) Portrait</a:t>
            </a:r>
            <a:endParaRPr lang="en-US" sz="4000" b="1" dirty="0"/>
          </a:p>
          <a:p>
            <a:r>
              <a:rPr lang="en-US" sz="4000" dirty="0"/>
              <a:t>Size different between heading and  Body should be at least 5 pts.  Heading need to be Bold.  Graphical representation of Methodology is highly Encouraged. Body text should be at least 25 pts </a:t>
            </a:r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endParaRPr lang="en-US" sz="4000" b="1" dirty="0"/>
          </a:p>
          <a:p>
            <a:r>
              <a:rPr lang="en-US" sz="3600" b="1" dirty="0"/>
              <a:t>OBJECTIVE: (36 pts)</a:t>
            </a:r>
          </a:p>
          <a:p>
            <a:r>
              <a:rPr lang="en-US" sz="3600" dirty="0"/>
              <a:t>Research Objectives Should be in bullet format. Size different between heading and  Body should be at least 5 pts.  Heading need to be </a:t>
            </a:r>
            <a:r>
              <a:rPr lang="en-US" sz="3600" b="1" dirty="0"/>
              <a:t>Bold. </a:t>
            </a:r>
            <a:r>
              <a:rPr lang="en-US" sz="3600" dirty="0"/>
              <a:t>Whole body need to be at least 25 pts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3B2CCD-2673-BE76-9A1B-92544E825B42}"/>
              </a:ext>
            </a:extLst>
          </p:cNvPr>
          <p:cNvSpPr txBox="1"/>
          <p:nvPr/>
        </p:nvSpPr>
        <p:spPr>
          <a:xfrm>
            <a:off x="15674976" y="28894952"/>
            <a:ext cx="13001625" cy="6063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/>
              <a:t>ACKOWLEDGMENTS (36 pts)</a:t>
            </a:r>
          </a:p>
          <a:p>
            <a:endParaRPr lang="en-US" sz="3200" b="1" dirty="0"/>
          </a:p>
          <a:p>
            <a:r>
              <a:rPr lang="en-US" sz="3200" dirty="0"/>
              <a:t>Provide  information about  funding for your Project, Collaboration and Place where research is conducted. Please do not acknowledge person who is already in authors  list </a:t>
            </a:r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858A9D-4E86-8A8F-96A4-654AD03BAC1C}"/>
              </a:ext>
            </a:extLst>
          </p:cNvPr>
          <p:cNvSpPr/>
          <p:nvPr/>
        </p:nvSpPr>
        <p:spPr>
          <a:xfrm>
            <a:off x="25929771" y="3438452"/>
            <a:ext cx="2744290" cy="26375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ln>
                  <a:solidFill>
                    <a:schemeClr val="tx1"/>
                  </a:solidFill>
                </a:ln>
              </a:rPr>
              <a:t>College logo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5F60E8-FBCB-179D-03BB-110EE4B3AAF4}"/>
              </a:ext>
            </a:extLst>
          </p:cNvPr>
          <p:cNvSpPr txBox="1"/>
          <p:nvPr/>
        </p:nvSpPr>
        <p:spPr>
          <a:xfrm>
            <a:off x="15674976" y="6772983"/>
            <a:ext cx="13001625" cy="15542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/>
              <a:t>RESULT AND DISCUSSION </a:t>
            </a:r>
            <a:r>
              <a:rPr lang="en-US" sz="3200" b="1" dirty="0"/>
              <a:t>(36 pts)</a:t>
            </a:r>
          </a:p>
          <a:p>
            <a:endParaRPr lang="en-US" sz="3200" b="1" dirty="0"/>
          </a:p>
          <a:p>
            <a:r>
              <a:rPr lang="en-US" sz="3200" dirty="0"/>
              <a:t>Size different between heading and  Body should be at least 5 pts.  Heading need to be </a:t>
            </a:r>
            <a:r>
              <a:rPr lang="en-US" sz="3200" b="1" dirty="0"/>
              <a:t>Bold. </a:t>
            </a:r>
            <a:r>
              <a:rPr lang="en-US" sz="3200" dirty="0"/>
              <a:t> Graphical representation of Methodology is highly Encouraged. Please maintain  text to graphical representation at least in ration of  40:60.</a:t>
            </a:r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6000" b="1" dirty="0"/>
          </a:p>
          <a:p>
            <a:endParaRPr lang="en-US" sz="6000" b="1" dirty="0"/>
          </a:p>
          <a:p>
            <a:endParaRPr lang="en-US" sz="6000" b="1" dirty="0"/>
          </a:p>
          <a:p>
            <a:endParaRPr lang="en-US" sz="6000" b="1" dirty="0"/>
          </a:p>
          <a:p>
            <a:endParaRPr lang="en-US" sz="6000" b="1" dirty="0"/>
          </a:p>
          <a:p>
            <a:endParaRPr lang="en-US" sz="6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A7B253-6DFD-F853-36DE-0FA046BCCDF2}"/>
              </a:ext>
            </a:extLst>
          </p:cNvPr>
          <p:cNvSpPr txBox="1"/>
          <p:nvPr/>
        </p:nvSpPr>
        <p:spPr>
          <a:xfrm>
            <a:off x="15674973" y="22931852"/>
            <a:ext cx="13001625" cy="55707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/>
              <a:t>CONCLUSION (36 pts)</a:t>
            </a:r>
          </a:p>
          <a:p>
            <a:endParaRPr lang="en-US" sz="3200" b="1" dirty="0"/>
          </a:p>
          <a:p>
            <a:r>
              <a:rPr lang="en-US" sz="3600" dirty="0"/>
              <a:t>Research Conclusion Should be in bullet format. Size difference between heading and  Body should be at least 5 pts.  Heading needs to be </a:t>
            </a:r>
            <a:r>
              <a:rPr lang="en-US" sz="3600" b="1" dirty="0"/>
              <a:t>Bold. </a:t>
            </a:r>
            <a:r>
              <a:rPr lang="en-US" sz="3600" dirty="0"/>
              <a:t>Whole body need to be at least 25 pt</a:t>
            </a:r>
            <a:endParaRPr lang="en-US" sz="6000" b="1" dirty="0"/>
          </a:p>
          <a:p>
            <a:endParaRPr lang="en-US" sz="6000" b="1" dirty="0"/>
          </a:p>
          <a:p>
            <a:endParaRPr lang="en-US" sz="6000" b="1" dirty="0"/>
          </a:p>
          <a:p>
            <a:endParaRPr lang="en-US" sz="6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46792C-9109-5A29-9BD8-5CAF6FDB382C}"/>
              </a:ext>
            </a:extLst>
          </p:cNvPr>
          <p:cNvSpPr txBox="1"/>
          <p:nvPr/>
        </p:nvSpPr>
        <p:spPr>
          <a:xfrm>
            <a:off x="15672436" y="35391864"/>
            <a:ext cx="13001625" cy="3477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/>
              <a:t>REFERENCES (</a:t>
            </a:r>
            <a:r>
              <a:rPr lang="en-US" sz="3200" dirty="0"/>
              <a:t>APA style, minimum three / maximum five </a:t>
            </a:r>
            <a:r>
              <a:rPr lang="en-US" sz="4000" b="1" dirty="0"/>
              <a:t>) (36 pts)</a:t>
            </a:r>
          </a:p>
          <a:p>
            <a:endParaRPr lang="en-US" sz="2000" b="1" dirty="0"/>
          </a:p>
          <a:p>
            <a:pPr algn="just"/>
            <a:r>
              <a:rPr lang="en-US" sz="2000" dirty="0"/>
              <a:t>References should be in 20 pts maximum  7</a:t>
            </a:r>
            <a:r>
              <a:rPr lang="en-US" sz="2000" baseline="30000" dirty="0"/>
              <a:t>th</a:t>
            </a:r>
            <a:r>
              <a:rPr lang="en-US" sz="2000" dirty="0"/>
              <a:t> edition APA should be followed</a:t>
            </a:r>
          </a:p>
          <a:p>
            <a:pPr algn="just"/>
            <a:r>
              <a:rPr lang="en-US" sz="2000" b="1" dirty="0"/>
              <a:t> 1. </a:t>
            </a:r>
            <a:r>
              <a:rPr lang="en-US" sz="2000" dirty="0"/>
              <a:t>Graham, S., &amp; Harris, K. R. (1997). It can be taught, but it does not develop naturally: Myths and realities in writing instruction. School  Psychology Review, 26(6), 414-424. </a:t>
            </a:r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  <a:p>
            <a:pPr algn="just"/>
            <a:endParaRPr lang="en-US" sz="2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7C60D-C407-9336-1D53-D2F8E2891BB9}"/>
              </a:ext>
            </a:extLst>
          </p:cNvPr>
          <p:cNvSpPr txBox="1"/>
          <p:nvPr/>
        </p:nvSpPr>
        <p:spPr>
          <a:xfrm>
            <a:off x="228601" y="23388578"/>
            <a:ext cx="14989175" cy="14680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00"/>
                </a:solidFill>
              </a:rPr>
              <a:t>METHDOLOGY </a:t>
            </a:r>
            <a:r>
              <a:rPr lang="en-US" sz="3600" b="1" dirty="0"/>
              <a:t>(36 pts)</a:t>
            </a:r>
          </a:p>
          <a:p>
            <a:endParaRPr lang="en-US" sz="3200" b="1" dirty="0"/>
          </a:p>
          <a:p>
            <a:r>
              <a:rPr lang="en-US" sz="3200" dirty="0"/>
              <a:t>Size different between heading and  Body should be at least 5 pts.  Heading need to be </a:t>
            </a:r>
            <a:r>
              <a:rPr lang="en-US" sz="3200" b="1" dirty="0"/>
              <a:t>Bold. </a:t>
            </a:r>
            <a:r>
              <a:rPr lang="en-US" sz="3200" dirty="0"/>
              <a:t> Graphical representation of Methodology is highly Encouraged. Please maintain  text to graphical representation at least in ration of  40:60. Whole body need to be at least 25 pts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sz="6000" b="1" dirty="0"/>
          </a:p>
          <a:p>
            <a:endParaRPr lang="en-US" sz="6000" b="1" dirty="0"/>
          </a:p>
          <a:p>
            <a:endParaRPr lang="en-US" sz="6000" b="1" dirty="0"/>
          </a:p>
          <a:p>
            <a:endParaRPr lang="en-US" sz="6000" b="1" dirty="0"/>
          </a:p>
          <a:p>
            <a:endParaRPr lang="en-US" sz="4000" b="1" dirty="0"/>
          </a:p>
          <a:p>
            <a:endParaRPr lang="en-US" sz="6000" b="1" dirty="0"/>
          </a:p>
          <a:p>
            <a:endParaRPr lang="en-US" sz="60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83B93A-4F4B-8861-9D94-05152BD27658}"/>
              </a:ext>
            </a:extLst>
          </p:cNvPr>
          <p:cNvSpPr/>
          <p:nvPr/>
        </p:nvSpPr>
        <p:spPr>
          <a:xfrm>
            <a:off x="228601" y="3543977"/>
            <a:ext cx="2887983" cy="255090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Poster Code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937DD3-BB7A-7B33-96E0-07B9E971F3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" y="1444323"/>
            <a:ext cx="3215639" cy="18885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665CF1-0C87-E9BA-C230-04BF493B7B71}"/>
              </a:ext>
            </a:extLst>
          </p:cNvPr>
          <p:cNvSpPr txBox="1"/>
          <p:nvPr/>
        </p:nvSpPr>
        <p:spPr>
          <a:xfrm>
            <a:off x="329709" y="38533386"/>
            <a:ext cx="14406282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</a:rPr>
              <a:t>*: </a:t>
            </a:r>
            <a:r>
              <a:rPr lang="en-US" sz="2150" b="1" dirty="0">
                <a:solidFill>
                  <a:srgbClr val="FF0000"/>
                </a:solidFill>
              </a:rPr>
              <a:t>Please put  poster code wile printing if allotted to you else Please leave  blank white box in place of poster code . Poster code will be written in same box during  conference time </a:t>
            </a:r>
          </a:p>
        </p:txBody>
      </p:sp>
    </p:spTree>
    <p:extLst>
      <p:ext uri="{BB962C8B-B14F-4D97-AF65-F5344CB8AC3E}">
        <p14:creationId xmlns:p14="http://schemas.microsoft.com/office/powerpoint/2010/main" val="2220781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226</TotalTime>
  <Words>511</Words>
  <Application>Microsoft Office PowerPoint</Application>
  <PresentationFormat>Custom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Georgia</vt:lpstr>
      <vt:lpstr>Lora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Elina Maharjan</dc:creator>
  <cp:lastModifiedBy>Elina Maharjan</cp:lastModifiedBy>
  <cp:revision>24</cp:revision>
  <dcterms:created xsi:type="dcterms:W3CDTF">2025-03-10T06:47:34Z</dcterms:created>
  <dcterms:modified xsi:type="dcterms:W3CDTF">2026-10-23T13:50:27Z</dcterms:modified>
</cp:coreProperties>
</file>